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</p:sldIdLst>
  <p:sldSz cx="12190413" cy="6859588"/>
  <p:notesSz cx="6858000" cy="9144000"/>
  <p:defaultTextStyle>
    <a:defPPr>
      <a:defRPr lang="en-US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30" autoAdjust="0"/>
    <p:restoredTop sz="94602" autoAdjust="0"/>
  </p:normalViewPr>
  <p:slideViewPr>
    <p:cSldViewPr>
      <p:cViewPr>
        <p:scale>
          <a:sx n="66" d="100"/>
          <a:sy n="66" d="100"/>
        </p:scale>
        <p:origin x="-1244" y="-132"/>
      </p:cViewPr>
      <p:guideLst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D9A57E-15DB-437D-8C8D-A0295245095A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C9948-EFBB-4DE8-8C38-E61FB024E9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859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C9948-EFBB-4DE8-8C38-E61FB024E93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642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10386268" y="5040057"/>
            <a:ext cx="1893387" cy="1725413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0" tIns="54425" rIns="108850" bIns="5442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720632" y="776468"/>
            <a:ext cx="10749150" cy="1470365"/>
          </a:xfrm>
        </p:spPr>
        <p:txBody>
          <a:bodyPr anchor="b">
            <a:normAutofit/>
          </a:bodyPr>
          <a:lstStyle>
            <a:lvl1pPr algn="r">
              <a:defRPr sz="52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720632" y="2250801"/>
            <a:ext cx="10749150" cy="1753006"/>
          </a:xfrm>
        </p:spPr>
        <p:txBody>
          <a:bodyPr/>
          <a:lstStyle>
            <a:lvl1pPr marL="0" marR="43540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544251" indent="0" algn="ctr">
              <a:buNone/>
            </a:lvl2pPr>
            <a:lvl3pPr marL="1088502" indent="0" algn="ctr">
              <a:buNone/>
            </a:lvl3pPr>
            <a:lvl4pPr marL="1632753" indent="0" algn="ctr">
              <a:buNone/>
            </a:lvl4pPr>
            <a:lvl5pPr marL="2177004" indent="0" algn="ctr">
              <a:buNone/>
            </a:lvl5pPr>
            <a:lvl6pPr marL="2721254" indent="0" algn="ctr">
              <a:buNone/>
            </a:lvl6pPr>
            <a:lvl7pPr marL="3265505" indent="0" algn="ctr">
              <a:buNone/>
            </a:lvl7pPr>
            <a:lvl8pPr marL="3809756" indent="0" algn="ctr">
              <a:buNone/>
            </a:lvl8pPr>
            <a:lvl9pPr marL="4354007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828562" y="6014049"/>
            <a:ext cx="7720595" cy="365210"/>
          </a:xfrm>
        </p:spPr>
        <p:txBody>
          <a:bodyPr tIns="0" bIns="0" anchor="t"/>
          <a:lstStyle>
            <a:lvl1pPr algn="r">
              <a:defRPr sz="1200"/>
            </a:lvl1pPr>
          </a:lstStyle>
          <a:p>
            <a:fld id="{D3BA5173-24B8-4548-8116-C6C137C0E72D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828562" y="5652013"/>
            <a:ext cx="7720595" cy="365210"/>
          </a:xfrm>
        </p:spPr>
        <p:txBody>
          <a:bodyPr tIns="0" bIns="0" anchor="b"/>
          <a:lstStyle>
            <a:lvl1pPr algn="r">
              <a:defRPr sz="1300"/>
            </a:lvl1pPr>
          </a:lstStyle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188206" y="5753639"/>
            <a:ext cx="670473" cy="365210"/>
          </a:xfrm>
        </p:spPr>
        <p:txBody>
          <a:bodyPr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fld id="{B48C4B2A-9EBC-4EB7-8BC2-DA42982A8C9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5173-24B8-4548-8116-C6C137C0E72D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4B2A-9EBC-4EB7-8BC2-DA42982A8C9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1223" y="381088"/>
            <a:ext cx="2539669" cy="548767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0" y="381088"/>
            <a:ext cx="8330116" cy="548767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5173-24B8-4548-8116-C6C137C0E72D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4B2A-9EBC-4EB7-8BC2-DA42982A8C9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267556"/>
            <a:ext cx="10971372" cy="1399356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21" y="1883244"/>
            <a:ext cx="10971372" cy="4573059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87776" y="6481548"/>
            <a:ext cx="2844430" cy="301822"/>
          </a:xfrm>
        </p:spPr>
        <p:txBody>
          <a:bodyPr/>
          <a:lstStyle/>
          <a:p>
            <a:fld id="{D3BA5173-24B8-4548-8116-C6C137C0E72D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21" y="6482470"/>
            <a:ext cx="5679335" cy="3009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4B2A-9EBC-4EB7-8BC2-DA42982A8C9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9378" y="7036"/>
            <a:ext cx="12171658" cy="6838482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0" tIns="54425" rIns="108850" bIns="54425" anchor="ctr"/>
          <a:lstStyle/>
          <a:p>
            <a:pPr marL="0" algn="ctr" defTabSz="1088502" rtl="0" eaLnBrk="1" latinLnBrk="0" hangingPunct="1"/>
            <a:endParaRPr kumimoji="0" lang="en-US" sz="21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10386268" y="94119"/>
            <a:ext cx="1893387" cy="1725413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0" tIns="54425" rIns="108850" bIns="5442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2969" y="6478500"/>
            <a:ext cx="2844430" cy="304871"/>
          </a:xfrm>
        </p:spPr>
        <p:txBody>
          <a:bodyPr/>
          <a:lstStyle/>
          <a:p>
            <a:fld id="{D3BA5173-24B8-4548-8116-C6C137C0E72D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92047" y="6482470"/>
            <a:ext cx="5679335" cy="3009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6608" y="809812"/>
            <a:ext cx="670473" cy="300901"/>
          </a:xfrm>
        </p:spPr>
        <p:txBody>
          <a:bodyPr/>
          <a:lstStyle/>
          <a:p>
            <a:fld id="{B48C4B2A-9EBC-4EB7-8BC2-DA42982A8C91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8623937" y="9383"/>
            <a:ext cx="3563351" cy="190065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6"/>
            <a:ext cx="12181036" cy="6845518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34" y="271528"/>
            <a:ext cx="9650744" cy="1362390"/>
          </a:xfrm>
        </p:spPr>
        <p:txBody>
          <a:bodyPr anchor="ctr"/>
          <a:lstStyle>
            <a:lvl1pPr marL="0" algn="l">
              <a:buNone/>
              <a:defRPr sz="43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934" y="1633914"/>
            <a:ext cx="5180926" cy="2286529"/>
          </a:xfrm>
        </p:spPr>
        <p:txBody>
          <a:bodyPr anchor="t"/>
          <a:lstStyle>
            <a:lvl1pPr marL="6531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1" y="1722836"/>
            <a:ext cx="5384099" cy="4527011"/>
          </a:xfrm>
        </p:spPr>
        <p:txBody>
          <a:bodyPr/>
          <a:lstStyle>
            <a:lvl1pPr>
              <a:defRPr sz="31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722836"/>
            <a:ext cx="5384099" cy="4527011"/>
          </a:xfrm>
        </p:spPr>
        <p:txBody>
          <a:bodyPr/>
          <a:lstStyle>
            <a:lvl1pPr>
              <a:defRPr sz="31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87776" y="6482470"/>
            <a:ext cx="2844430" cy="301822"/>
          </a:xfrm>
        </p:spPr>
        <p:txBody>
          <a:bodyPr/>
          <a:lstStyle/>
          <a:p>
            <a:fld id="{D3BA5173-24B8-4548-8116-C6C137C0E72D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521" y="6482470"/>
            <a:ext cx="5679335" cy="301822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18043" y="6482470"/>
            <a:ext cx="670473" cy="301822"/>
          </a:xfrm>
        </p:spPr>
        <p:txBody>
          <a:bodyPr/>
          <a:lstStyle/>
          <a:p>
            <a:fld id="{B48C4B2A-9EBC-4EB7-8BC2-DA42982A8C9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888" y="290799"/>
            <a:ext cx="1422215" cy="6155337"/>
          </a:xfrm>
        </p:spPr>
        <p:txBody>
          <a:bodyPr vert="vert270" anchor="b"/>
          <a:lstStyle>
            <a:lvl1pPr marL="0" algn="ctr">
              <a:defRPr sz="39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19771" y="290799"/>
            <a:ext cx="774598" cy="3018219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400" b="1"/>
            </a:lvl2pPr>
            <a:lvl3pPr>
              <a:buNone/>
              <a:defRPr sz="2100" b="1"/>
            </a:lvl3pPr>
            <a:lvl4pPr>
              <a:buNone/>
              <a:defRPr sz="1900" b="1"/>
            </a:lvl4pPr>
            <a:lvl5pPr>
              <a:buNone/>
              <a:defRPr sz="19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819771" y="3427917"/>
            <a:ext cx="774598" cy="3018219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400" b="1"/>
            </a:lvl2pPr>
            <a:lvl3pPr>
              <a:buNone/>
              <a:defRPr sz="2100" b="1"/>
            </a:lvl3pPr>
            <a:lvl4pPr>
              <a:buNone/>
              <a:defRPr sz="1900" b="1"/>
            </a:lvl4pPr>
            <a:lvl5pPr>
              <a:buNone/>
              <a:defRPr sz="19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695956" y="290799"/>
            <a:ext cx="9142810" cy="3018219"/>
          </a:xfrm>
        </p:spPr>
        <p:txBody>
          <a:bodyPr/>
          <a:lstStyle>
            <a:lvl1pPr algn="l">
              <a:defRPr sz="2900"/>
            </a:lvl1pPr>
            <a:lvl2pPr algn="l">
              <a:defRPr sz="2400"/>
            </a:lvl2pPr>
            <a:lvl3pPr algn="l">
              <a:defRPr sz="2100"/>
            </a:lvl3pPr>
            <a:lvl4pPr algn="l">
              <a:defRPr sz="1900"/>
            </a:lvl4pPr>
            <a:lvl5pPr algn="l">
              <a:defRPr sz="19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95956" y="3427917"/>
            <a:ext cx="9142810" cy="3018219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87777" y="6482470"/>
            <a:ext cx="2840366" cy="301822"/>
          </a:xfrm>
        </p:spPr>
        <p:txBody>
          <a:bodyPr/>
          <a:lstStyle/>
          <a:p>
            <a:fld id="{D3BA5173-24B8-4548-8116-C6C137C0E72D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521" y="6482470"/>
            <a:ext cx="5680732" cy="301822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118043" y="6484597"/>
            <a:ext cx="670473" cy="301822"/>
          </a:xfrm>
        </p:spPr>
        <p:txBody>
          <a:bodyPr/>
          <a:lstStyle>
            <a:lvl1pPr algn="ctr">
              <a:defRPr/>
            </a:lvl1pPr>
          </a:lstStyle>
          <a:p>
            <a:fld id="{B48C4B2A-9EBC-4EB7-8BC2-DA42982A8C91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5173-24B8-4548-8116-C6C137C0E72D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4B2A-9EBC-4EB7-8BC2-DA42982A8C9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387776" y="6482470"/>
            <a:ext cx="2844430" cy="301822"/>
          </a:xfrm>
        </p:spPr>
        <p:txBody>
          <a:bodyPr/>
          <a:lstStyle/>
          <a:p>
            <a:fld id="{D3BA5173-24B8-4548-8116-C6C137C0E72D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521" y="6483391"/>
            <a:ext cx="5679335" cy="300901"/>
          </a:xfr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118043" y="6482470"/>
            <a:ext cx="670473" cy="301822"/>
          </a:xfrm>
        </p:spPr>
        <p:txBody>
          <a:bodyPr/>
          <a:lstStyle/>
          <a:p>
            <a:fld id="{B48C4B2A-9EBC-4EB7-8BC2-DA42982A8C9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570" y="367749"/>
            <a:ext cx="1219041" cy="5944976"/>
          </a:xfrm>
        </p:spPr>
        <p:txBody>
          <a:bodyPr vert="vert270" anchor="b"/>
          <a:lstStyle>
            <a:lvl1pPr marL="0" marR="21770" algn="r">
              <a:spcBef>
                <a:spcPts val="0"/>
              </a:spcBef>
              <a:buNone/>
              <a:defRPr sz="35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514277" y="367749"/>
            <a:ext cx="3250777" cy="59449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00"/>
            </a:lvl1pPr>
            <a:lvl2pPr>
              <a:buNone/>
              <a:defRPr sz="1400"/>
            </a:lvl2pPr>
            <a:lvl3pPr>
              <a:buNone/>
              <a:defRPr sz="12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867700" y="320114"/>
            <a:ext cx="7033868" cy="5990707"/>
          </a:xfrm>
        </p:spPr>
        <p:txBody>
          <a:bodyPr/>
          <a:lstStyle>
            <a:lvl1pPr>
              <a:spcBef>
                <a:spcPts val="0"/>
              </a:spcBef>
              <a:defRPr sz="3600"/>
            </a:lvl1pPr>
            <a:lvl2pPr>
              <a:defRPr sz="31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70878" y="6557766"/>
            <a:ext cx="2844430" cy="301822"/>
          </a:xfrm>
        </p:spPr>
        <p:txBody>
          <a:bodyPr/>
          <a:lstStyle>
            <a:lvl1pPr>
              <a:defRPr sz="1100"/>
            </a:lvl1pPr>
          </a:lstStyle>
          <a:p>
            <a:fld id="{D3BA5173-24B8-4548-8116-C6C137C0E72D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14277" y="6557766"/>
            <a:ext cx="6856601" cy="301822"/>
          </a:xfrm>
        </p:spPr>
        <p:txBody>
          <a:bodyPr/>
          <a:lstStyle>
            <a:lvl1pPr>
              <a:defRPr sz="11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12641" y="6557766"/>
            <a:ext cx="670473" cy="301822"/>
          </a:xfrm>
        </p:spPr>
        <p:txBody>
          <a:bodyPr/>
          <a:lstStyle>
            <a:lvl1pPr>
              <a:defRPr sz="1100"/>
            </a:lvl1pPr>
          </a:lstStyle>
          <a:p>
            <a:fld id="{B48C4B2A-9EBC-4EB7-8BC2-DA42982A8C91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570" y="150931"/>
            <a:ext cx="1219041" cy="6402282"/>
          </a:xfrm>
        </p:spPr>
        <p:txBody>
          <a:bodyPr vert="vert270" anchor="b"/>
          <a:lstStyle>
            <a:lvl1pPr marL="0" algn="l">
              <a:buNone/>
              <a:defRPr sz="36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17452" y="374053"/>
            <a:ext cx="9776711" cy="548767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8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802" y="5868759"/>
            <a:ext cx="9776711" cy="685959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7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43196" y="6557766"/>
            <a:ext cx="2803795" cy="301822"/>
          </a:xfrm>
        </p:spPr>
        <p:txBody>
          <a:bodyPr/>
          <a:lstStyle>
            <a:lvl1pPr>
              <a:defRPr sz="1100"/>
            </a:lvl1pPr>
          </a:lstStyle>
          <a:p>
            <a:fld id="{D3BA5173-24B8-4548-8116-C6C137C0E72D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60373" y="6558687"/>
            <a:ext cx="6596571" cy="301822"/>
          </a:xfrm>
        </p:spPr>
        <p:txBody>
          <a:bodyPr/>
          <a:lstStyle>
            <a:lvl1pPr>
              <a:defRPr sz="11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54830" y="6557766"/>
            <a:ext cx="487617" cy="301822"/>
          </a:xfrm>
        </p:spPr>
        <p:txBody>
          <a:bodyPr/>
          <a:lstStyle>
            <a:lvl1pPr algn="ctr">
              <a:defRPr sz="1100"/>
            </a:lvl1pPr>
          </a:lstStyle>
          <a:p>
            <a:fld id="{B48C4B2A-9EBC-4EB7-8BC2-DA42982A8C91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9378" y="14072"/>
            <a:ext cx="12171658" cy="6838482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8850" tIns="54425" rIns="108850" bIns="54425"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6"/>
            <a:ext cx="12181036" cy="6845518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8623937" y="4949556"/>
            <a:ext cx="3563351" cy="190065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521" y="267556"/>
            <a:ext cx="10971372" cy="1399356"/>
          </a:xfrm>
          <a:prstGeom prst="rect">
            <a:avLst/>
          </a:prstGeom>
        </p:spPr>
        <p:txBody>
          <a:bodyPr vert="horz" lIns="108850" tIns="54425" rIns="108850" bIns="54425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521" y="1883244"/>
            <a:ext cx="10971372" cy="4573059"/>
          </a:xfrm>
          <a:prstGeom prst="rect">
            <a:avLst/>
          </a:prstGeom>
        </p:spPr>
        <p:txBody>
          <a:bodyPr vert="horz" lIns="108850" tIns="54425" rIns="108850" bIns="54425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387776" y="6482470"/>
            <a:ext cx="2844430" cy="301822"/>
          </a:xfrm>
          <a:prstGeom prst="rect">
            <a:avLst/>
          </a:prstGeom>
        </p:spPr>
        <p:txBody>
          <a:bodyPr vert="horz" lIns="108850" tIns="54425" rIns="108850" bIns="54425" anchor="b"/>
          <a:lstStyle>
            <a:lvl1pPr algn="l" eaLnBrk="1" latinLnBrk="0" hangingPunct="1">
              <a:defRPr kumimoji="0" sz="1200" b="0">
                <a:solidFill>
                  <a:schemeClr val="tx1"/>
                </a:solidFill>
              </a:defRPr>
            </a:lvl1pPr>
          </a:lstStyle>
          <a:p>
            <a:fld id="{D3BA5173-24B8-4548-8116-C6C137C0E72D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521" y="6483391"/>
            <a:ext cx="5679335" cy="300901"/>
          </a:xfrm>
          <a:prstGeom prst="rect">
            <a:avLst/>
          </a:prstGeom>
        </p:spPr>
        <p:txBody>
          <a:bodyPr vert="horz" lIns="108850" tIns="54425" rIns="108850" bIns="54425" anchor="b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118043" y="6482470"/>
            <a:ext cx="670473" cy="301822"/>
          </a:xfrm>
          <a:prstGeom prst="rect">
            <a:avLst/>
          </a:prstGeom>
        </p:spPr>
        <p:txBody>
          <a:bodyPr vert="horz" lIns="108850" tIns="54425" rIns="108850" bIns="54425" anchor="b"/>
          <a:lstStyle>
            <a:lvl1pPr algn="ctr" eaLnBrk="1" latinLnBrk="0" hangingPunct="1">
              <a:defRPr kumimoji="0" sz="1400">
                <a:solidFill>
                  <a:schemeClr val="tx1"/>
                </a:solidFill>
              </a:defRPr>
            </a:lvl1pPr>
          </a:lstStyle>
          <a:p>
            <a:fld id="{B48C4B2A-9EBC-4EB7-8BC2-DA42982A8C91}" type="slidenum">
              <a:rPr lang="en-IN" smtClean="0"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576906" algn="l" rtl="0" eaLnBrk="1" latinLnBrk="0" hangingPunct="1">
        <a:spcBef>
          <a:spcPct val="0"/>
        </a:spcBef>
        <a:buNone/>
        <a:defRPr kumimoji="0" sz="50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33366" indent="-457171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79652" indent="-340157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317087" indent="-272125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indent="-250355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04878" indent="-250355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177004" indent="-250355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481784" indent="-250355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2721254" indent="-21770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2993380" indent="-21770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.jpeg"/><Relationship Id="rId10" Type="http://schemas.openxmlformats.org/officeDocument/2006/relationships/image" Target="../media/image7.jpeg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50" y="4942313"/>
            <a:ext cx="7872111" cy="1368468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latin typeface="Tw Cen MT Condensed (Headings)"/>
                <a:cs typeface="Times New Roman" pitchFamily="18" charset="0"/>
              </a:rPr>
              <a:t>Sales Performance </a:t>
            </a:r>
            <a:r>
              <a:rPr lang="en-US" sz="4200" dirty="0" smtClean="0">
                <a:latin typeface="Tw Cen MT Condensed (Headings)"/>
                <a:cs typeface="Times New Roman" pitchFamily="18" charset="0"/>
              </a:rPr>
              <a:t> Analysis and Visualization</a:t>
            </a:r>
            <a:endParaRPr lang="en-IN" sz="4200" dirty="0">
              <a:latin typeface="Tw Cen MT Condensed (Headings)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1470" y="5806058"/>
            <a:ext cx="3312368" cy="792822"/>
          </a:xfrm>
        </p:spPr>
        <p:txBody>
          <a:bodyPr>
            <a:normAutofit fontScale="92500"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Tw Cen MT Condensed (Headings)"/>
              </a:rPr>
              <a:t>Created By </a:t>
            </a:r>
            <a:r>
              <a:rPr lang="en-US" sz="3000" dirty="0" smtClean="0">
                <a:solidFill>
                  <a:schemeClr val="tx1"/>
                </a:solidFill>
                <a:latin typeface="Tw Cen MT Condensed (Headings)"/>
              </a:rPr>
              <a:t>–</a:t>
            </a:r>
            <a:r>
              <a:rPr lang="en-US" sz="2000" dirty="0" err="1" smtClean="0">
                <a:solidFill>
                  <a:schemeClr val="tx1"/>
                </a:solidFill>
                <a:latin typeface="Tw Cen MT Condensed (Headings)"/>
              </a:rPr>
              <a:t>Ayush</a:t>
            </a:r>
            <a:r>
              <a:rPr lang="en-US" sz="2000" dirty="0" smtClean="0">
                <a:solidFill>
                  <a:schemeClr val="tx1"/>
                </a:solidFill>
                <a:latin typeface="Tw Cen MT Condensed (Headings)"/>
              </a:rPr>
              <a:t> Donga</a:t>
            </a:r>
            <a:endParaRPr lang="en-IN" sz="2000" dirty="0">
              <a:solidFill>
                <a:schemeClr val="tx1"/>
              </a:solidFill>
              <a:latin typeface="Tw Cen MT Condensed (Headings)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176781" y="5086362"/>
            <a:ext cx="0" cy="12244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1" b="22525"/>
          <a:stretch/>
        </p:blipFill>
        <p:spPr>
          <a:xfrm>
            <a:off x="-1" y="0"/>
            <a:ext cx="12190413" cy="502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8582" y="303833"/>
            <a:ext cx="1159328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500" dirty="0" smtClean="0">
                <a:latin typeface="Tw Cen MT (Body)"/>
              </a:rPr>
              <a:t>4.</a:t>
            </a:r>
            <a:r>
              <a:rPr lang="en-US" sz="2500" dirty="0" smtClean="0">
                <a:latin typeface="Tw Cen MT (Body)"/>
              </a:rPr>
              <a:t>What </a:t>
            </a:r>
            <a:r>
              <a:rPr lang="en-US" sz="2500" dirty="0">
                <a:latin typeface="Tw Cen MT (Body)"/>
              </a:rPr>
              <a:t>is peak order time during the day?</a:t>
            </a:r>
            <a:endParaRPr lang="en-IN" sz="2500" dirty="0">
              <a:latin typeface="Tw Cen MT (Body)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6" t="33123" r="29579" b="27719"/>
          <a:stretch/>
        </p:blipFill>
        <p:spPr bwMode="auto">
          <a:xfrm>
            <a:off x="6275226" y="1557585"/>
            <a:ext cx="5509323" cy="2967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8582" y="5587642"/>
            <a:ext cx="6327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 smtClean="0">
                <a:solidFill>
                  <a:srgbClr val="00B0F0"/>
                </a:solidFill>
                <a:latin typeface="Tw Cen MT (Body)"/>
              </a:rPr>
              <a:t>INSIGHTS </a:t>
            </a:r>
            <a:r>
              <a:rPr lang="en-IN" sz="1800" dirty="0" smtClean="0">
                <a:latin typeface="Tw Cen MT (Body)"/>
              </a:rPr>
              <a:t>: In our total orders we have get highest  6543</a:t>
            </a:r>
          </a:p>
          <a:p>
            <a:r>
              <a:rPr lang="en-US" sz="1800" dirty="0" smtClean="0">
                <a:latin typeface="Tw Cen MT (Body)"/>
              </a:rPr>
              <a:t>Orders at 12 Hour. Our sales Peak Hour of Orders is 12 AM.</a:t>
            </a:r>
            <a:endParaRPr lang="en-IN" sz="1800" dirty="0">
              <a:latin typeface="Tw Cen MT (Body)"/>
            </a:endParaRPr>
          </a:p>
        </p:txBody>
      </p:sp>
      <p:cxnSp>
        <p:nvCxnSpPr>
          <p:cNvPr id="6" name="Curved Connector 5"/>
          <p:cNvCxnSpPr/>
          <p:nvPr/>
        </p:nvCxnSpPr>
        <p:spPr>
          <a:xfrm>
            <a:off x="3088310" y="2637706"/>
            <a:ext cx="3006896" cy="1152128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9" t="46112" r="72289" b="14947"/>
          <a:stretch/>
        </p:blipFill>
        <p:spPr bwMode="auto">
          <a:xfrm>
            <a:off x="1504956" y="1543350"/>
            <a:ext cx="1603741" cy="339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41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8" t="24982" r="33841" b="20421"/>
          <a:stretch/>
        </p:blipFill>
        <p:spPr bwMode="auto">
          <a:xfrm>
            <a:off x="6791467" y="1197546"/>
            <a:ext cx="4353437" cy="41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8582" y="261442"/>
            <a:ext cx="953169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>
                <a:latin typeface="Tw Cen MT (Body)"/>
              </a:rPr>
              <a:t>5.What </a:t>
            </a:r>
            <a:r>
              <a:rPr lang="en-US" sz="2500" dirty="0">
                <a:latin typeface="Tw Cen MT (Body)"/>
              </a:rPr>
              <a:t>is the Distribution of orders across different Hours of Day?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5" t="46859" r="71578" b="15369"/>
          <a:stretch/>
        </p:blipFill>
        <p:spPr bwMode="auto">
          <a:xfrm>
            <a:off x="1342678" y="1413570"/>
            <a:ext cx="1944216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urved Connector 4"/>
          <p:cNvCxnSpPr/>
          <p:nvPr/>
        </p:nvCxnSpPr>
        <p:spPr>
          <a:xfrm>
            <a:off x="3286894" y="2637706"/>
            <a:ext cx="3456384" cy="1152128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78582" y="5453762"/>
            <a:ext cx="7746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 smtClean="0">
                <a:solidFill>
                  <a:srgbClr val="00B0F0"/>
                </a:solidFill>
                <a:latin typeface="Tw Cen MT (Body)"/>
              </a:rPr>
              <a:t>INSIGHTS </a:t>
            </a:r>
            <a:r>
              <a:rPr lang="en-IN" sz="1800" dirty="0" smtClean="0">
                <a:latin typeface="Tw Cen MT (Body)"/>
              </a:rPr>
              <a:t>: We have generate highest sales at 12 Hour which is 3355539</a:t>
            </a:r>
            <a:endParaRPr lang="en-IN" sz="1800" dirty="0">
              <a:latin typeface="Tw Cen MT (Body)"/>
            </a:endParaRPr>
          </a:p>
          <a:p>
            <a:r>
              <a:rPr lang="en-IN" sz="1800" dirty="0" smtClean="0">
                <a:latin typeface="Tw Cen MT (Body)"/>
              </a:rPr>
              <a:t>or also at 13 Hour which is 3181218.</a:t>
            </a:r>
            <a:endParaRPr lang="en-IN" sz="1800" dirty="0">
              <a:latin typeface="Tw Cen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298661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8582" y="261442"/>
            <a:ext cx="1130525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>
                <a:latin typeface="Tw Cen MT (Body)"/>
              </a:rPr>
              <a:t>6. Which </a:t>
            </a:r>
            <a:r>
              <a:rPr lang="en-US" sz="2500" dirty="0">
                <a:latin typeface="Tw Cen MT (Body)"/>
              </a:rPr>
              <a:t>days of week has Highest </a:t>
            </a:r>
            <a:r>
              <a:rPr lang="en-US" sz="2500" dirty="0" smtClean="0">
                <a:latin typeface="Tw Cen MT (Body)"/>
              </a:rPr>
              <a:t>Sales and </a:t>
            </a:r>
            <a:r>
              <a:rPr lang="en-US" sz="2500" dirty="0">
                <a:latin typeface="Tw Cen MT (Body)"/>
              </a:rPr>
              <a:t>Lowest Sales?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6" t="42930" r="67947" b="37685"/>
          <a:stretch/>
        </p:blipFill>
        <p:spPr bwMode="auto">
          <a:xfrm>
            <a:off x="982638" y="1485578"/>
            <a:ext cx="2946907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2" t="31017" r="41500" b="29544"/>
          <a:stretch/>
        </p:blipFill>
        <p:spPr bwMode="auto">
          <a:xfrm>
            <a:off x="6815286" y="1510569"/>
            <a:ext cx="474098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Curved Connector 5"/>
          <p:cNvCxnSpPr/>
          <p:nvPr/>
        </p:nvCxnSpPr>
        <p:spPr>
          <a:xfrm>
            <a:off x="3929545" y="2637706"/>
            <a:ext cx="2813733" cy="792088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78582" y="5518026"/>
            <a:ext cx="60928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800" dirty="0">
                <a:solidFill>
                  <a:srgbClr val="00B0F0"/>
                </a:solidFill>
                <a:latin typeface="Tw Cen MT (Body)"/>
              </a:rPr>
              <a:t>INSIGHTS </a:t>
            </a:r>
            <a:r>
              <a:rPr lang="en-IN" sz="1800" dirty="0" smtClean="0">
                <a:latin typeface="Tw Cen MT (Body)"/>
              </a:rPr>
              <a:t>: we have compare sales of all days of week in which Day No. 4 had highest sales of 4019574 and Day No. 6 had lowest Sales of 2997925. </a:t>
            </a:r>
            <a:endParaRPr lang="en-IN" sz="1800" dirty="0">
              <a:latin typeface="Tw Cen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57180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6" t="25825" r="44737" b="38246"/>
          <a:stretch/>
        </p:blipFill>
        <p:spPr bwMode="auto">
          <a:xfrm>
            <a:off x="7175326" y="1485578"/>
            <a:ext cx="4530909" cy="258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55439" r="71026" b="34175"/>
          <a:stretch/>
        </p:blipFill>
        <p:spPr bwMode="auto">
          <a:xfrm>
            <a:off x="982638" y="1476760"/>
            <a:ext cx="3041970" cy="152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urved Connector 6"/>
          <p:cNvCxnSpPr/>
          <p:nvPr/>
        </p:nvCxnSpPr>
        <p:spPr>
          <a:xfrm>
            <a:off x="4024608" y="2061642"/>
            <a:ext cx="3061076" cy="841784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582" y="117426"/>
            <a:ext cx="96952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Tw Cen MT (Body)"/>
              </a:rPr>
              <a:t>7.Are </a:t>
            </a:r>
            <a:r>
              <a:rPr lang="en-US" sz="2500" dirty="0">
                <a:latin typeface="Tw Cen MT (Body)"/>
              </a:rPr>
              <a:t>any Seasonal trends in pizza </a:t>
            </a:r>
            <a:r>
              <a:rPr lang="en-US" sz="2500" dirty="0" smtClean="0">
                <a:latin typeface="Tw Cen MT (Body)"/>
              </a:rPr>
              <a:t>sales?(</a:t>
            </a:r>
            <a:r>
              <a:rPr lang="en-US" sz="2500" dirty="0">
                <a:latin typeface="Tw Cen MT (Body)"/>
              </a:rPr>
              <a:t>weekdays or weekends</a:t>
            </a:r>
            <a:r>
              <a:rPr lang="en-US" sz="2500" dirty="0" smtClean="0">
                <a:latin typeface="Tw Cen MT (Body)"/>
              </a:rPr>
              <a:t>)</a:t>
            </a:r>
            <a:endParaRPr lang="en-IN" sz="2500" dirty="0">
              <a:latin typeface="Tw Cen MT (Body)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8582" y="5734050"/>
            <a:ext cx="80801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  <a:latin typeface="Tw Cen MT (Body)"/>
              </a:rPr>
              <a:t>I</a:t>
            </a:r>
            <a:r>
              <a:rPr lang="en-US" sz="1800" dirty="0" smtClean="0">
                <a:solidFill>
                  <a:srgbClr val="00B0F0"/>
                </a:solidFill>
                <a:latin typeface="Tw Cen MT (Body)"/>
              </a:rPr>
              <a:t>NSIGHTS </a:t>
            </a:r>
            <a:r>
              <a:rPr lang="en-US" sz="1800" dirty="0" smtClean="0">
                <a:latin typeface="Tw Cen MT (Body)"/>
              </a:rPr>
              <a:t>: As we have see above here in normal Weekdays Orders(34912) </a:t>
            </a:r>
          </a:p>
          <a:p>
            <a:r>
              <a:rPr lang="en-US" sz="1800" dirty="0" smtClean="0">
                <a:latin typeface="Tw Cen MT (Body)"/>
              </a:rPr>
              <a:t>are higher than weekends Orders(13708). </a:t>
            </a:r>
            <a:endParaRPr lang="en-IN" sz="1800" dirty="0">
              <a:latin typeface="Tw Cen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266428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5" t="30877" r="60289" b="31790"/>
          <a:stretch/>
        </p:blipFill>
        <p:spPr bwMode="auto">
          <a:xfrm>
            <a:off x="6959302" y="1557586"/>
            <a:ext cx="4200157" cy="2909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3" t="55298" r="64315" b="28000"/>
          <a:stretch/>
        </p:blipFill>
        <p:spPr bwMode="auto">
          <a:xfrm>
            <a:off x="827018" y="1557586"/>
            <a:ext cx="3042522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Curved Connector 5"/>
          <p:cNvCxnSpPr/>
          <p:nvPr/>
        </p:nvCxnSpPr>
        <p:spPr>
          <a:xfrm>
            <a:off x="3884120" y="2048458"/>
            <a:ext cx="3003174" cy="1008112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0590" y="333450"/>
            <a:ext cx="79367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w Cen MT (Body)"/>
              </a:rPr>
              <a:t>8. What are top 5 best-selling pizzas based on orders?</a:t>
            </a:r>
            <a:endParaRPr lang="en-IN" sz="2500" dirty="0">
              <a:latin typeface="Tw Cen MT (Body)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0590" y="5446018"/>
            <a:ext cx="8028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  <a:latin typeface="Tw Cen MT (Body)"/>
              </a:rPr>
              <a:t>I</a:t>
            </a:r>
            <a:r>
              <a:rPr lang="en-US" sz="1800" dirty="0" smtClean="0">
                <a:solidFill>
                  <a:srgbClr val="00B0F0"/>
                </a:solidFill>
                <a:latin typeface="Tw Cen MT (Body)"/>
              </a:rPr>
              <a:t>NSIGHTS </a:t>
            </a:r>
            <a:r>
              <a:rPr lang="en-US" sz="1800" dirty="0" smtClean="0">
                <a:latin typeface="Tw Cen MT (Body)"/>
              </a:rPr>
              <a:t>: As above We have get our Top 5 most selling Pizzas with their names from our all Orders.</a:t>
            </a:r>
            <a:endParaRPr lang="en-IN" sz="1800" dirty="0">
              <a:latin typeface="Tw Cen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94547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4" t="33123" r="44895" b="40351"/>
          <a:stretch/>
        </p:blipFill>
        <p:spPr bwMode="auto">
          <a:xfrm>
            <a:off x="7391350" y="1393977"/>
            <a:ext cx="4155891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7" t="55622" r="71421" b="29404"/>
          <a:stretch/>
        </p:blipFill>
        <p:spPr bwMode="auto">
          <a:xfrm>
            <a:off x="1198662" y="1393272"/>
            <a:ext cx="2759847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Curved Connector 3"/>
          <p:cNvCxnSpPr/>
          <p:nvPr/>
        </p:nvCxnSpPr>
        <p:spPr>
          <a:xfrm>
            <a:off x="3958509" y="2070925"/>
            <a:ext cx="3360833" cy="1008112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6574" y="190994"/>
            <a:ext cx="60115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Tw Cen MT (Body)"/>
              </a:rPr>
              <a:t>9.Which </a:t>
            </a:r>
            <a:r>
              <a:rPr lang="en-US" sz="2500" dirty="0">
                <a:latin typeface="Tw Cen MT (Body)"/>
              </a:rPr>
              <a:t>size of Pizza had most ordered?</a:t>
            </a:r>
            <a:endParaRPr lang="en-IN" sz="2500" dirty="0">
              <a:latin typeface="Tw Cen MT (Body)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0590" y="5302002"/>
            <a:ext cx="7699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  <a:latin typeface="Tw Cen MT (Body)"/>
              </a:rPr>
              <a:t>I</a:t>
            </a:r>
            <a:r>
              <a:rPr lang="en-US" sz="1800" dirty="0" smtClean="0">
                <a:solidFill>
                  <a:srgbClr val="00B0F0"/>
                </a:solidFill>
                <a:latin typeface="Tw Cen MT (Body)"/>
              </a:rPr>
              <a:t>NSIGHTS </a:t>
            </a:r>
            <a:r>
              <a:rPr lang="en-US" sz="1800" dirty="0" smtClean="0">
                <a:latin typeface="Tw Cen MT (Body)"/>
              </a:rPr>
              <a:t>: In our selling size of M pizza are more ordered </a:t>
            </a:r>
            <a:r>
              <a:rPr lang="en-IN" sz="1800" dirty="0" smtClean="0">
                <a:latin typeface="Tw Cen MT (Body)"/>
              </a:rPr>
              <a:t>around 15385</a:t>
            </a:r>
          </a:p>
          <a:p>
            <a:r>
              <a:rPr lang="en-IN" sz="1800" dirty="0" smtClean="0">
                <a:latin typeface="Tw Cen MT (Body)"/>
              </a:rPr>
              <a:t>OR XXL size pizza are ordered few around only 28</a:t>
            </a:r>
            <a:endParaRPr lang="en-US" sz="1800" dirty="0" smtClean="0">
              <a:latin typeface="Tw Cen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271552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6" t="31813" r="51526" b="41895"/>
          <a:stretch/>
        </p:blipFill>
        <p:spPr bwMode="auto">
          <a:xfrm>
            <a:off x="7607374" y="1886551"/>
            <a:ext cx="3931849" cy="2443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9" t="55859" r="68421" b="32211"/>
          <a:stretch/>
        </p:blipFill>
        <p:spPr bwMode="auto">
          <a:xfrm>
            <a:off x="1339184" y="1886551"/>
            <a:ext cx="2287313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Curved Connector 3"/>
          <p:cNvCxnSpPr>
            <a:stCxn id="3075" idx="3"/>
          </p:cNvCxnSpPr>
          <p:nvPr/>
        </p:nvCxnSpPr>
        <p:spPr>
          <a:xfrm>
            <a:off x="3626497" y="2606631"/>
            <a:ext cx="3902142" cy="1152128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8582" y="261442"/>
            <a:ext cx="83792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Tw Cen MT (Body)"/>
              </a:rPr>
              <a:t>10.Which </a:t>
            </a:r>
            <a:r>
              <a:rPr lang="en-US" sz="2500" dirty="0">
                <a:latin typeface="Tw Cen MT (Body)"/>
              </a:rPr>
              <a:t>Pizza Category generates the most Revenue?</a:t>
            </a:r>
            <a:endParaRPr lang="en-IN" sz="2500" dirty="0">
              <a:latin typeface="Tw Cen MT (Body)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582" y="5674055"/>
            <a:ext cx="94949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  <a:latin typeface="Tw Cen MT (Body)"/>
              </a:rPr>
              <a:t>I</a:t>
            </a:r>
            <a:r>
              <a:rPr lang="en-US" sz="1800" dirty="0" smtClean="0">
                <a:solidFill>
                  <a:srgbClr val="00B0F0"/>
                </a:solidFill>
                <a:latin typeface="Tw Cen MT (Body)"/>
              </a:rPr>
              <a:t>NSIGHTS </a:t>
            </a:r>
            <a:r>
              <a:rPr lang="en-US" sz="1800" dirty="0" smtClean="0">
                <a:latin typeface="Tw Cen MT (Body)"/>
              </a:rPr>
              <a:t>: In our all selling classic pizza which generate revenue of 6.6M in total revenue.</a:t>
            </a:r>
          </a:p>
          <a:p>
            <a:r>
              <a:rPr lang="en-US" sz="1800" dirty="0" smtClean="0">
                <a:latin typeface="Tw Cen MT (Body)"/>
              </a:rPr>
              <a:t>and supreme pizza generate revenue around  6.25M.</a:t>
            </a:r>
          </a:p>
        </p:txBody>
      </p:sp>
    </p:spTree>
    <p:extLst>
      <p:ext uri="{BB962C8B-B14F-4D97-AF65-F5344CB8AC3E}">
        <p14:creationId xmlns:p14="http://schemas.microsoft.com/office/powerpoint/2010/main" val="261188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2228" y="2493690"/>
            <a:ext cx="5112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Tw Cen MT Condensed (Headings)"/>
              </a:rPr>
              <a:t>Thank You</a:t>
            </a:r>
            <a:endParaRPr lang="en-IN" sz="8000" dirty="0">
              <a:latin typeface="Tw Cen MT Condensed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2851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Tw Cen MT Condensed (Headings)"/>
              </a:rPr>
              <a:t>CONTENT</a:t>
            </a:r>
            <a:endParaRPr lang="en-IN" sz="4000" dirty="0">
              <a:latin typeface="Tw Cen MT Condensed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IN" sz="3000" dirty="0" smtClean="0">
                <a:latin typeface="Tw Cen MT (Body)"/>
              </a:rPr>
              <a:t>Company Overview</a:t>
            </a:r>
            <a:endParaRPr lang="en-IN" sz="3000" dirty="0">
              <a:latin typeface="Tw Cen MT (Body)"/>
            </a:endParaRPr>
          </a:p>
          <a:p>
            <a:pPr marL="742950" indent="-742950">
              <a:buAutoNum type="arabicPeriod"/>
            </a:pPr>
            <a:r>
              <a:rPr lang="en-US" sz="3000" dirty="0" smtClean="0">
                <a:latin typeface="Tw Cen MT (Body)"/>
              </a:rPr>
              <a:t>Problem Statement</a:t>
            </a:r>
          </a:p>
          <a:p>
            <a:pPr marL="742950" indent="-742950">
              <a:buAutoNum type="arabicPeriod"/>
            </a:pPr>
            <a:r>
              <a:rPr lang="en-US" sz="3000" dirty="0" smtClean="0">
                <a:latin typeface="Tw Cen MT (Body)"/>
              </a:rPr>
              <a:t>Data Request and Tools</a:t>
            </a:r>
          </a:p>
          <a:p>
            <a:pPr marL="742950" indent="-742950">
              <a:buAutoNum type="arabicPeriod"/>
            </a:pPr>
            <a:r>
              <a:rPr lang="en-US" sz="3000" dirty="0" smtClean="0">
                <a:latin typeface="Tw Cen MT (Body)"/>
              </a:rPr>
              <a:t>Analysis on Domino’s sales insights</a:t>
            </a:r>
            <a:endParaRPr lang="en-IN" sz="3000" dirty="0">
              <a:latin typeface="Tw Cen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188726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9590141" cy="1210877"/>
          </a:xfrm>
        </p:spPr>
        <p:txBody>
          <a:bodyPr>
            <a:normAutofit fontScale="90000"/>
          </a:bodyPr>
          <a:lstStyle/>
          <a:p>
            <a:pPr algn="l"/>
            <a:r>
              <a:rPr lang="en-US" sz="4500" dirty="0" smtClean="0">
                <a:latin typeface="Tw Cen MT Condensed (Headings)"/>
              </a:rPr>
              <a:t>COMPANY OVERVIEW[DOMINO’S]</a:t>
            </a:r>
            <a:endParaRPr lang="en-IN" sz="4500" dirty="0">
              <a:latin typeface="Tw Cen MT Condensed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598" y="2349674"/>
            <a:ext cx="10225136" cy="2376264"/>
          </a:xfrm>
        </p:spPr>
        <p:txBody>
          <a:bodyPr anchor="t"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800" b="1" dirty="0" smtClean="0">
                <a:latin typeface="Tw Cen MT (Body)"/>
              </a:rPr>
              <a:t>Domino's Pizza</a:t>
            </a:r>
            <a:r>
              <a:rPr lang="en-US" sz="1800" dirty="0" smtClean="0">
                <a:latin typeface="Tw Cen MT (Body)"/>
              </a:rPr>
              <a:t> is a globally recognized pizza delivery chain, known for its </a:t>
            </a:r>
            <a:r>
              <a:rPr lang="en-US" sz="1800" b="1" dirty="0" smtClean="0">
                <a:latin typeface="Tw Cen MT (Body)"/>
              </a:rPr>
              <a:t>fast delivery services</a:t>
            </a:r>
            <a:r>
              <a:rPr lang="en-US" sz="1800" dirty="0" smtClean="0">
                <a:latin typeface="Tw Cen MT (Body)"/>
              </a:rPr>
              <a:t> and </a:t>
            </a:r>
            <a:r>
              <a:rPr lang="en-US" sz="1800" b="1" dirty="0" smtClean="0">
                <a:latin typeface="Tw Cen MT (Body)"/>
              </a:rPr>
              <a:t>wide variety of pizzas</a:t>
            </a:r>
            <a:r>
              <a:rPr lang="en-US" sz="1800" dirty="0" smtClean="0">
                <a:latin typeface="Tw Cen MT (Body)"/>
              </a:rPr>
              <a:t>. Established in 1960, Domino's has expanded its presence across multiple countries, offering high-quality pizzas with a </a:t>
            </a:r>
            <a:r>
              <a:rPr lang="en-US" sz="1800" b="1" dirty="0" smtClean="0">
                <a:latin typeface="Tw Cen MT (Body)"/>
              </a:rPr>
              <a:t>customer-centric approach</a:t>
            </a:r>
            <a:r>
              <a:rPr lang="en-US" sz="1800" dirty="0" smtClean="0">
                <a:latin typeface="Tw Cen MT (Body)"/>
              </a:rPr>
              <a:t>. The company operates in </a:t>
            </a:r>
            <a:r>
              <a:rPr lang="en-US" sz="1800" b="1" dirty="0" smtClean="0">
                <a:latin typeface="Tw Cen MT (Body)"/>
              </a:rPr>
              <a:t>more than 90 countries</a:t>
            </a:r>
            <a:r>
              <a:rPr lang="en-US" sz="1800" dirty="0" smtClean="0">
                <a:latin typeface="Tw Cen MT (Body)"/>
              </a:rPr>
              <a:t> with thousands of stores globally. Domino's is known for its </a:t>
            </a:r>
            <a:r>
              <a:rPr lang="en-US" sz="1800" b="1" dirty="0" smtClean="0">
                <a:latin typeface="Tw Cen MT (Body)"/>
              </a:rPr>
              <a:t>delicious pizzas, quick delivery service, and customer satisfaction</a:t>
            </a:r>
            <a:r>
              <a:rPr lang="en-US" sz="1800" dirty="0" smtClean="0">
                <a:latin typeface="Tw Cen MT (Body)"/>
              </a:rPr>
              <a:t>. Domino's Pizza has a process to deliver pizzas within </a:t>
            </a:r>
            <a:r>
              <a:rPr lang="en-US" sz="1800" b="1" dirty="0" smtClean="0">
                <a:latin typeface="Tw Cen MT (Body)"/>
              </a:rPr>
              <a:t>30 minutes</a:t>
            </a:r>
            <a:r>
              <a:rPr lang="en-US" sz="1800" dirty="0" smtClean="0">
                <a:latin typeface="Tw Cen MT (Body)"/>
              </a:rPr>
              <a:t>. The brand is renowned for its </a:t>
            </a:r>
            <a:r>
              <a:rPr lang="en-US" sz="1800" b="1" dirty="0" smtClean="0">
                <a:latin typeface="Tw Cen MT (Body)"/>
              </a:rPr>
              <a:t>innovative menu options</a:t>
            </a:r>
            <a:r>
              <a:rPr lang="en-US" sz="1800" dirty="0" smtClean="0">
                <a:latin typeface="Tw Cen MT (Body)"/>
              </a:rPr>
              <a:t>, consistent taste, and </a:t>
            </a:r>
            <a:r>
              <a:rPr lang="en-US" sz="1800" b="1" dirty="0" smtClean="0">
                <a:latin typeface="Tw Cen MT (Body)"/>
              </a:rPr>
              <a:t>efficient delivery network</a:t>
            </a:r>
            <a:r>
              <a:rPr lang="en-US" sz="1800" dirty="0" smtClean="0">
                <a:latin typeface="Tw Cen MT (Body)"/>
              </a:rPr>
              <a:t>.</a:t>
            </a:r>
            <a:endParaRPr lang="en-IN" sz="1800" dirty="0">
              <a:latin typeface="Tw Cen MT (Body)"/>
            </a:endParaRPr>
          </a:p>
        </p:txBody>
      </p:sp>
      <p:pic>
        <p:nvPicPr>
          <p:cNvPr id="1026" name="Picture 2" descr="C:\Users\ayush\ecap\Downloads\dominos-pizza-seek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654" y="189434"/>
            <a:ext cx="1728192" cy="18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42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591" y="274701"/>
            <a:ext cx="10225135" cy="1210877"/>
          </a:xfrm>
        </p:spPr>
        <p:txBody>
          <a:bodyPr>
            <a:noAutofit/>
          </a:bodyPr>
          <a:lstStyle/>
          <a:p>
            <a:pPr algn="l"/>
            <a:r>
              <a:rPr lang="en-US" sz="4500" dirty="0">
                <a:latin typeface="Tw Cen MT Condensed (Headings)"/>
              </a:rPr>
              <a:t>COMPANY OVERVIEW[DOMINO’S]</a:t>
            </a:r>
            <a:endParaRPr lang="en-IN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3" y="2502866"/>
            <a:ext cx="2050602" cy="6275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800" dirty="0" smtClean="0">
                <a:latin typeface="Tw Cen MT (Body)"/>
              </a:rPr>
              <a:t>Place Order By</a:t>
            </a:r>
          </a:p>
          <a:p>
            <a:pPr marL="0" indent="0">
              <a:buNone/>
            </a:pPr>
            <a:r>
              <a:rPr lang="en-IN" sz="1800" dirty="0" smtClean="0">
                <a:latin typeface="Tw Cen MT (Body)"/>
              </a:rPr>
              <a:t>Customer</a:t>
            </a:r>
            <a:endParaRPr lang="en-IN" sz="1800" dirty="0">
              <a:latin typeface="Tw Cen MT (Body)"/>
            </a:endParaRPr>
          </a:p>
        </p:txBody>
      </p:sp>
      <p:pic>
        <p:nvPicPr>
          <p:cNvPr id="4" name="Graphic 12" descr="Man with solid fill">
            <a:extLst>
              <a:ext uri="{FF2B5EF4-FFF2-40B4-BE49-F238E27FC236}">
                <a16:creationId xmlns="" xmlns:a16="http://schemas.microsoft.com/office/drawing/2014/main" id="{73549581-2060-A5D9-84AE-0DDEE12C4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8621" y="1341562"/>
            <a:ext cx="1155382" cy="1155382"/>
          </a:xfrm>
          <a:prstGeom prst="rect">
            <a:avLst/>
          </a:prstGeom>
        </p:spPr>
      </p:pic>
      <p:pic>
        <p:nvPicPr>
          <p:cNvPr id="5" name="Picture 2" descr="C:\Users\ayush\ecap\Downloads\dominos-pizza-seek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038" y="1308076"/>
            <a:ext cx="1584176" cy="170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062758" y="2061642"/>
            <a:ext cx="23762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ayush\ecap\Downloads\mika-baumeister-PZao9UjlbMY-unsplash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445" y="1308076"/>
            <a:ext cx="1728192" cy="178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V="1">
            <a:off x="6385559" y="2061642"/>
            <a:ext cx="2269526" cy="18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417651" y="3155313"/>
            <a:ext cx="2897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Tw Cen MT (Body)"/>
              </a:rPr>
              <a:t>Payment Check(if online)</a:t>
            </a:r>
            <a:endParaRPr lang="en-IN" sz="1800" dirty="0">
              <a:latin typeface="Tw Cen MT (Body)"/>
            </a:endParaRPr>
          </a:p>
        </p:txBody>
      </p:sp>
      <p:pic>
        <p:nvPicPr>
          <p:cNvPr id="2052" name="Picture 4" descr="C:\Users\ayush\ecap\Downloads\pexels-roman-odintsov-5903456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050" y="4472654"/>
            <a:ext cx="1746587" cy="182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9695606" y="3511094"/>
            <a:ext cx="0" cy="854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8822284" y="6405517"/>
            <a:ext cx="2088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Tw Cen MT (Body)"/>
              </a:rPr>
              <a:t>Pizza Preparation</a:t>
            </a:r>
            <a:endParaRPr lang="en-IN" sz="1800" dirty="0">
              <a:latin typeface="Tw Cen MT (Body)"/>
            </a:endParaRPr>
          </a:p>
        </p:txBody>
      </p:sp>
      <p:pic>
        <p:nvPicPr>
          <p:cNvPr id="2053" name="Picture 5" descr="C:\Users\ayush\Pictures\delivery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79" y="4565908"/>
            <a:ext cx="1750065" cy="175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/>
          <p:cNvCxnSpPr/>
          <p:nvPr/>
        </p:nvCxnSpPr>
        <p:spPr>
          <a:xfrm flipV="1">
            <a:off x="1414686" y="3221251"/>
            <a:ext cx="0" cy="12514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7" descr="C:\Users\ayush\ecap\Downloads\A_realistic_image_of_a_chef_performing_a_quality_c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903" y="4565908"/>
            <a:ext cx="1729656" cy="172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4" name="Straight Arrow Connector 2063"/>
          <p:cNvCxnSpPr/>
          <p:nvPr/>
        </p:nvCxnSpPr>
        <p:spPr>
          <a:xfrm flipH="1">
            <a:off x="6854885" y="5440940"/>
            <a:ext cx="1800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2645676" y="5430736"/>
            <a:ext cx="1927038" cy="142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0" name="Rectangle 2069"/>
          <p:cNvSpPr/>
          <p:nvPr/>
        </p:nvSpPr>
        <p:spPr>
          <a:xfrm>
            <a:off x="712152" y="6382122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 smtClean="0">
                <a:latin typeface="Tw Cen MT (Body)"/>
              </a:rPr>
              <a:t>Pizza Dispatch</a:t>
            </a:r>
            <a:endParaRPr lang="en-IN" sz="1800" dirty="0">
              <a:latin typeface="Tw Cen MT (Body)"/>
            </a:endParaRPr>
          </a:p>
        </p:txBody>
      </p:sp>
      <p:sp>
        <p:nvSpPr>
          <p:cNvPr id="2071" name="Rectangle 2070"/>
          <p:cNvSpPr/>
          <p:nvPr/>
        </p:nvSpPr>
        <p:spPr>
          <a:xfrm>
            <a:off x="4396064" y="6382122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1800" dirty="0">
                <a:solidFill>
                  <a:prstClr val="black"/>
                </a:solidFill>
                <a:latin typeface="Tw Cen MT (Body)"/>
              </a:rPr>
              <a:t>Pizza Quality Check</a:t>
            </a:r>
          </a:p>
        </p:txBody>
      </p:sp>
      <p:sp>
        <p:nvSpPr>
          <p:cNvPr id="2072" name="Rectangle 2071"/>
          <p:cNvSpPr/>
          <p:nvPr/>
        </p:nvSpPr>
        <p:spPr>
          <a:xfrm>
            <a:off x="1596311" y="3432260"/>
            <a:ext cx="1597884" cy="918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Tw Cen MT (Body)"/>
              </a:rPr>
              <a:t>Deliver Pizza To Customer in 30 Minutes</a:t>
            </a:r>
            <a:endParaRPr lang="en-IN" sz="1800" dirty="0">
              <a:latin typeface="Tw Cen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11468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 smtClean="0">
                <a:latin typeface="Tw Cen MT Condensed (Headings)"/>
              </a:rPr>
              <a:t>Problem Statement</a:t>
            </a:r>
            <a:endParaRPr lang="en-IN" sz="4500" dirty="0">
              <a:latin typeface="Tw Cen MT Condensed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21" y="2205658"/>
            <a:ext cx="10967882" cy="115212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dirty="0" smtClean="0">
                <a:latin typeface="Tw Cen MT (Body)"/>
              </a:rPr>
              <a:t>Domino’s success, management has identified a critical gap in actionable insights in different seasonal trends or different category Sales, which limits their ability to make prompt and </a:t>
            </a:r>
            <a:r>
              <a:rPr lang="en-US" sz="1800" b="1" dirty="0" smtClean="0">
                <a:latin typeface="Tw Cen MT (Body)"/>
              </a:rPr>
              <a:t>data-driven decisions </a:t>
            </a:r>
            <a:r>
              <a:rPr lang="en-US" sz="1800" dirty="0" smtClean="0">
                <a:latin typeface="Tw Cen MT (Body)"/>
              </a:rPr>
              <a:t>To bridge this gap, they aim to enhance their data analytics capabilities. We have solved these problems by make analysis on this data by using </a:t>
            </a:r>
            <a:r>
              <a:rPr lang="en-US" sz="1800" b="1" dirty="0" smtClean="0">
                <a:latin typeface="Tw Cen MT (Body)"/>
              </a:rPr>
              <a:t>MYSQL</a:t>
            </a:r>
            <a:r>
              <a:rPr lang="en-US" sz="1800" dirty="0" smtClean="0">
                <a:latin typeface="Tw Cen MT (Body)"/>
              </a:rPr>
              <a:t> and </a:t>
            </a:r>
            <a:r>
              <a:rPr lang="en-US" sz="1800" b="1" dirty="0" smtClean="0">
                <a:latin typeface="Tw Cen MT (Body)"/>
              </a:rPr>
              <a:t>Power BI</a:t>
            </a:r>
            <a:r>
              <a:rPr lang="en-US" sz="1800" dirty="0" smtClean="0">
                <a:latin typeface="Tw Cen MT (Body)"/>
              </a:rPr>
              <a:t>.</a:t>
            </a:r>
            <a:endParaRPr lang="en-IN" sz="1800" dirty="0">
              <a:latin typeface="Tw Cen MT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C9CB84E-360E-7BE0-3D36-C82C0A66A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11" y="3977259"/>
            <a:ext cx="1990725" cy="2295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1B7D6F5-E53A-AF1D-CC86-012C2F5556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574" y="128924"/>
            <a:ext cx="2169829" cy="18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6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774" y="261442"/>
            <a:ext cx="7848873" cy="1156524"/>
          </a:xfrm>
        </p:spPr>
        <p:txBody>
          <a:bodyPr>
            <a:normAutofit/>
          </a:bodyPr>
          <a:lstStyle/>
          <a:p>
            <a:r>
              <a:rPr lang="en-US" sz="4500" dirty="0" smtClean="0">
                <a:latin typeface="Tw Cen MT Condensed (Headings)"/>
              </a:rPr>
              <a:t>Data Request and Tools</a:t>
            </a:r>
            <a:endParaRPr lang="en-IN" sz="4500" dirty="0">
              <a:latin typeface="Tw Cen MT Condensed (Headings)"/>
            </a:endParaRPr>
          </a:p>
        </p:txBody>
      </p:sp>
      <p:pic>
        <p:nvPicPr>
          <p:cNvPr id="12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84493"/>
            <a:ext cx="1744922" cy="1744922"/>
          </a:xfr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C9CB84E-360E-7BE0-3D36-C82C0A66A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750" y="177065"/>
            <a:ext cx="1491040" cy="15965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0" y="1860810"/>
            <a:ext cx="4680520" cy="47373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122" y="1892972"/>
            <a:ext cx="3402353" cy="45611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959" y="1892972"/>
            <a:ext cx="3181903" cy="456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9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574" y="273636"/>
            <a:ext cx="101531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smtClean="0">
                <a:latin typeface="Tw Cen MT Condensed (Headings)"/>
              </a:rPr>
              <a:t>Analysis on Domino’s </a:t>
            </a:r>
            <a:r>
              <a:rPr lang="en-US" sz="4500" dirty="0">
                <a:latin typeface="Tw Cen MT Condensed (Headings)"/>
              </a:rPr>
              <a:t>s</a:t>
            </a:r>
            <a:r>
              <a:rPr lang="en-US" sz="4500" dirty="0" smtClean="0">
                <a:latin typeface="Tw Cen MT Condensed (Headings)"/>
              </a:rPr>
              <a:t>ales insights</a:t>
            </a:r>
            <a:endParaRPr lang="en-IN" sz="4500" dirty="0">
              <a:latin typeface="Tw Cen MT Condensed (Headings)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6574" y="1197546"/>
            <a:ext cx="9001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 smtClean="0">
                <a:latin typeface="Tw Cen MT (Body)"/>
              </a:rPr>
              <a:t>1.</a:t>
            </a:r>
            <a:r>
              <a:rPr lang="en-US" sz="2500" dirty="0" smtClean="0">
                <a:latin typeface="Tw Cen MT (Body)"/>
              </a:rPr>
              <a:t>What </a:t>
            </a:r>
            <a:r>
              <a:rPr lang="en-US" sz="2500" dirty="0">
                <a:latin typeface="Tw Cen MT (Body)"/>
              </a:rPr>
              <a:t>is the total revenue </a:t>
            </a:r>
            <a:r>
              <a:rPr lang="en-US" sz="2500" dirty="0" smtClean="0">
                <a:latin typeface="Tw Cen MT (Body)"/>
              </a:rPr>
              <a:t>generated </a:t>
            </a:r>
            <a:r>
              <a:rPr lang="en-US" sz="2500" dirty="0">
                <a:latin typeface="Tw Cen MT (Body)"/>
              </a:rPr>
              <a:t>from all Pizza Orders?</a:t>
            </a:r>
            <a:endParaRPr lang="en-IN" sz="2500" dirty="0">
              <a:latin typeface="Tw Cen MT (Body)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3" t="14327" r="36888" b="69220"/>
          <a:stretch/>
        </p:blipFill>
        <p:spPr bwMode="auto">
          <a:xfrm>
            <a:off x="406574" y="2997746"/>
            <a:ext cx="6711025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t="45958" r="68085" b="41914"/>
          <a:stretch/>
        </p:blipFill>
        <p:spPr bwMode="auto">
          <a:xfrm>
            <a:off x="8759502" y="2997746"/>
            <a:ext cx="2752801" cy="1286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rrow: Curved Down 8">
            <a:extLst>
              <a:ext uri="{FF2B5EF4-FFF2-40B4-BE49-F238E27FC236}">
                <a16:creationId xmlns="" xmlns:a16="http://schemas.microsoft.com/office/drawing/2014/main" id="{96DE7B89-F75E-4D13-C8CB-6080A77AF862}"/>
              </a:ext>
            </a:extLst>
          </p:cNvPr>
          <p:cNvSpPr/>
          <p:nvPr/>
        </p:nvSpPr>
        <p:spPr>
          <a:xfrm>
            <a:off x="5879182" y="2196659"/>
            <a:ext cx="3240360" cy="801087"/>
          </a:xfrm>
          <a:prstGeom prst="curved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574" y="5077703"/>
            <a:ext cx="7020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  <a:latin typeface="Tw Cen MT (Body)"/>
              </a:rPr>
              <a:t>INSIGHTS</a:t>
            </a:r>
            <a:r>
              <a:rPr lang="en-US" dirty="0" smtClean="0">
                <a:latin typeface="Tw Cen MT (Body)"/>
              </a:rPr>
              <a:t> : </a:t>
            </a:r>
            <a:r>
              <a:rPr lang="en-US" sz="1800" dirty="0" smtClean="0">
                <a:latin typeface="Tw Cen MT (Body)"/>
              </a:rPr>
              <a:t>The total Revenue of year 2024 is 24529951(24.54M). </a:t>
            </a:r>
            <a:endParaRPr lang="en-IN" sz="1800" dirty="0">
              <a:latin typeface="Tw Cen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88041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574" y="298669"/>
            <a:ext cx="972108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500" dirty="0" smtClean="0">
                <a:latin typeface="Tw Cen MT (Body)"/>
              </a:rPr>
              <a:t>2.W</a:t>
            </a:r>
            <a:r>
              <a:rPr lang="en-US" sz="2500" dirty="0" smtClean="0">
                <a:latin typeface="Tw Cen MT (Body)"/>
              </a:rPr>
              <a:t>hat </a:t>
            </a:r>
            <a:r>
              <a:rPr lang="en-US" sz="2500" dirty="0">
                <a:latin typeface="Tw Cen MT (Body)"/>
              </a:rPr>
              <a:t>are the Monthly Sales trends for Dominos pizzas?</a:t>
            </a:r>
            <a:endParaRPr lang="en-IN" sz="2500" dirty="0">
              <a:latin typeface="Tw Cen MT (Body)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3" t="44112" r="69202" b="24256"/>
          <a:stretch/>
        </p:blipFill>
        <p:spPr bwMode="auto">
          <a:xfrm>
            <a:off x="1198662" y="1053530"/>
            <a:ext cx="2786825" cy="3766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2429" y="5229994"/>
            <a:ext cx="734481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ctr"/>
            <a:r>
              <a:rPr lang="en-US" sz="1800" dirty="0" smtClean="0">
                <a:solidFill>
                  <a:srgbClr val="00B0F0"/>
                </a:solidFill>
                <a:latin typeface="Tw Cen MT (Body)"/>
              </a:rPr>
              <a:t>INSIGHTS</a:t>
            </a:r>
            <a:r>
              <a:rPr lang="en-US" dirty="0" smtClean="0">
                <a:latin typeface="Tw Cen MT (Body)"/>
              </a:rPr>
              <a:t> : </a:t>
            </a:r>
            <a:r>
              <a:rPr lang="en-US" sz="1800" dirty="0" smtClean="0">
                <a:latin typeface="Tw Cen MT (Body)"/>
              </a:rPr>
              <a:t>By this analysis and visualization we  have get top 2selling months where selling is up to there are </a:t>
            </a:r>
            <a:r>
              <a:rPr lang="en-IN" sz="1800" dirty="0" smtClean="0">
                <a:latin typeface="Tw Cen MT (Body)"/>
              </a:rPr>
              <a:t>July  and May. In July sales is 2176244(2.18M) and In May sales is 2141540(2.14M).</a:t>
            </a:r>
            <a:endParaRPr lang="en-IN" sz="1800" dirty="0">
              <a:latin typeface="Tw Cen MT (Body)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1" t="22035" r="36842" b="22105"/>
          <a:stretch/>
        </p:blipFill>
        <p:spPr bwMode="auto">
          <a:xfrm>
            <a:off x="6916319" y="989111"/>
            <a:ext cx="4451141" cy="402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Curved Connector 12"/>
          <p:cNvCxnSpPr/>
          <p:nvPr/>
        </p:nvCxnSpPr>
        <p:spPr>
          <a:xfrm>
            <a:off x="3985487" y="2324680"/>
            <a:ext cx="2829799" cy="1224136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2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574" y="261442"/>
            <a:ext cx="1109294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500" dirty="0" smtClean="0">
                <a:latin typeface="Tw Cen MT (Body)"/>
              </a:rPr>
              <a:t>3.Which Week of Month had </a:t>
            </a:r>
            <a:r>
              <a:rPr lang="en-IN" sz="2500" dirty="0">
                <a:latin typeface="Tw Cen MT (Body)"/>
              </a:rPr>
              <a:t>highest </a:t>
            </a:r>
            <a:r>
              <a:rPr lang="en-IN" sz="2500" dirty="0" smtClean="0">
                <a:latin typeface="Tw Cen MT (Body)"/>
              </a:rPr>
              <a:t>Sales?(Weekly Sales </a:t>
            </a:r>
            <a:r>
              <a:rPr lang="en-IN" sz="2500" dirty="0">
                <a:latin typeface="Tw Cen MT (Body)"/>
              </a:rPr>
              <a:t>Trend)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t="44113" r="68325" b="38805"/>
          <a:stretch/>
        </p:blipFill>
        <p:spPr bwMode="auto">
          <a:xfrm>
            <a:off x="766614" y="1269555"/>
            <a:ext cx="2808312" cy="2664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6" t="15018" r="44974" b="13825"/>
          <a:stretch/>
        </p:blipFill>
        <p:spPr bwMode="auto">
          <a:xfrm>
            <a:off x="6239222" y="1269554"/>
            <a:ext cx="4968552" cy="446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Curved Connector 14"/>
          <p:cNvCxnSpPr/>
          <p:nvPr/>
        </p:nvCxnSpPr>
        <p:spPr>
          <a:xfrm>
            <a:off x="3574926" y="2278602"/>
            <a:ext cx="2520280" cy="1224136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6574" y="5733838"/>
            <a:ext cx="654015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F0"/>
                </a:solidFill>
                <a:latin typeface="Tw Cen MT (Body)"/>
              </a:rPr>
              <a:t>INSIGHTS</a:t>
            </a:r>
            <a:r>
              <a:rPr lang="en-US" dirty="0" smtClean="0">
                <a:latin typeface="Tw Cen MT (Body)"/>
              </a:rPr>
              <a:t>: </a:t>
            </a:r>
            <a:r>
              <a:rPr lang="en-US" sz="1800" dirty="0" smtClean="0">
                <a:latin typeface="Tw Cen MT (Body)"/>
              </a:rPr>
              <a:t>In weeks of all months week no. 3 had highest sales which is </a:t>
            </a:r>
            <a:r>
              <a:rPr lang="en-IN" sz="1800" dirty="0" smtClean="0">
                <a:latin typeface="Tw Cen MT (Body)"/>
              </a:rPr>
              <a:t>5786345(</a:t>
            </a:r>
            <a:r>
              <a:rPr lang="en-IN" sz="1800" dirty="0">
                <a:latin typeface="Tw Cen MT (Body)"/>
              </a:rPr>
              <a:t> </a:t>
            </a:r>
            <a:r>
              <a:rPr lang="en-IN" sz="1800" dirty="0" smtClean="0">
                <a:latin typeface="Tw Cen MT (Body)"/>
              </a:rPr>
              <a:t>5.79M).</a:t>
            </a:r>
            <a:endParaRPr lang="en-IN" sz="1800" dirty="0">
              <a:latin typeface="Tw Cen MT (Body)"/>
            </a:endParaRPr>
          </a:p>
          <a:p>
            <a:r>
              <a:rPr lang="en-US" sz="2400" dirty="0" smtClean="0">
                <a:latin typeface="Tw Cen MT (Body)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831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654</TotalTime>
  <Words>578</Words>
  <Application>Microsoft Office PowerPoint</Application>
  <PresentationFormat>Custom</PresentationFormat>
  <Paragraphs>49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Verve</vt:lpstr>
      <vt:lpstr>Sales Performance  Analysis and Visualization</vt:lpstr>
      <vt:lpstr>CONTENT</vt:lpstr>
      <vt:lpstr>COMPANY OVERVIEW[DOMINO’S]</vt:lpstr>
      <vt:lpstr>COMPANY OVERVIEW[DOMINO’S]</vt:lpstr>
      <vt:lpstr>Problem Statement</vt:lpstr>
      <vt:lpstr>Data Request and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Performance Analysis and Presented By Ayush Donga          Visualization</dc:title>
  <dc:creator>Windows User</dc:creator>
  <cp:lastModifiedBy>Windows User</cp:lastModifiedBy>
  <cp:revision>138</cp:revision>
  <dcterms:created xsi:type="dcterms:W3CDTF">2025-03-01T03:19:24Z</dcterms:created>
  <dcterms:modified xsi:type="dcterms:W3CDTF">2025-03-17T06:34:39Z</dcterms:modified>
</cp:coreProperties>
</file>